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8FB"/>
    <a:srgbClr val="DB519E"/>
    <a:srgbClr val="E171A9"/>
    <a:srgbClr val="ECA6C9"/>
    <a:srgbClr val="F6D6E6"/>
    <a:srgbClr val="CBE3F1"/>
    <a:srgbClr val="668DDC"/>
    <a:srgbClr val="1B3C99"/>
    <a:srgbClr val="6E89D4"/>
    <a:srgbClr val="6E7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-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7A07F-B944-43F6-984E-B2D575115F08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88FA4-0ED0-4F21-BCC6-29FBF4AD1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2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8FA4-0ED0-4F21-BCC6-29FBF4AD1EC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22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8FA4-0ED0-4F21-BCC6-29FBF4AD1E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92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5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9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19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6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62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32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19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01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5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27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F50E9-A7A8-4E95-BF5D-5A6AA74B395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C2DF-6E2E-4B71-9D15-D18AD63D3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49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араллелограмм 9"/>
          <p:cNvSpPr/>
          <p:nvPr/>
        </p:nvSpPr>
        <p:spPr>
          <a:xfrm>
            <a:off x="-1" y="-12073"/>
            <a:ext cx="12224061" cy="4479161"/>
          </a:xfrm>
          <a:prstGeom prst="parallelogram">
            <a:avLst>
              <a:gd name="adj" fmla="val 0"/>
            </a:avLst>
          </a:prstGeom>
          <a:solidFill>
            <a:srgbClr val="DB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64348" y="-3"/>
            <a:ext cx="7459712" cy="4467092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-1" y="4437112"/>
            <a:ext cx="12224061" cy="117479"/>
            <a:chOff x="0" y="4437112"/>
            <a:chExt cx="9144000" cy="11747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4437112"/>
              <a:ext cx="2448000" cy="117479"/>
            </a:xfrm>
            <a:prstGeom prst="rect">
              <a:avLst/>
            </a:prstGeom>
            <a:solidFill>
              <a:srgbClr val="D32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32000" y="4437112"/>
              <a:ext cx="2448000" cy="117479"/>
            </a:xfrm>
            <a:prstGeom prst="rect">
              <a:avLst/>
            </a:prstGeom>
            <a:solidFill>
              <a:srgbClr val="08B7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464000" y="4437112"/>
              <a:ext cx="2448000" cy="117479"/>
            </a:xfrm>
            <a:prstGeom prst="rect">
              <a:avLst/>
            </a:prstGeom>
            <a:solidFill>
              <a:srgbClr val="1884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696000" y="4437112"/>
              <a:ext cx="2448000" cy="117479"/>
            </a:xfrm>
            <a:prstGeom prst="rect">
              <a:avLst/>
            </a:prstGeom>
            <a:solidFill>
              <a:srgbClr val="1B3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768" y="204347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Конкурс для молодых специалистов в социально-значимых и приоритетных отраслях экономики Приморского края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595" y="5084233"/>
            <a:ext cx="3128056" cy="124703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003" y="5024351"/>
            <a:ext cx="1486219" cy="148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3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42"/>
          <a:stretch/>
        </p:blipFill>
        <p:spPr>
          <a:xfrm>
            <a:off x="0" y="0"/>
            <a:ext cx="12193218" cy="14304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7" y="104885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Если ты…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1" t="30350" r="29056" b="24657"/>
          <a:stretch/>
        </p:blipFill>
        <p:spPr>
          <a:xfrm>
            <a:off x="8164525" y="1945487"/>
            <a:ext cx="3274101" cy="3469399"/>
          </a:xfrm>
        </p:spPr>
      </p:pic>
      <p:sp>
        <p:nvSpPr>
          <p:cNvPr id="6" name="TextBox 5"/>
          <p:cNvSpPr txBox="1"/>
          <p:nvPr/>
        </p:nvSpPr>
        <p:spPr>
          <a:xfrm>
            <a:off x="872343" y="2526025"/>
            <a:ext cx="7574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Гражданин Российской Федерации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Тебе до 35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акончил профессиональную образовательную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организацию среднего профессионального образования или образовательную организацию высшего образования в 2019-2021 году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Твое образование соответствует предложенным в перечне вакансиям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60378" y="2673102"/>
            <a:ext cx="85281" cy="85281"/>
          </a:xfrm>
          <a:prstGeom prst="ellipse">
            <a:avLst/>
          </a:prstGeom>
          <a:solidFill>
            <a:srgbClr val="E17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60378" y="2939789"/>
            <a:ext cx="85281" cy="85281"/>
          </a:xfrm>
          <a:prstGeom prst="ellipse">
            <a:avLst/>
          </a:prstGeom>
          <a:solidFill>
            <a:srgbClr val="E17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60377" y="3206476"/>
            <a:ext cx="85281" cy="85281"/>
          </a:xfrm>
          <a:prstGeom prst="ellipse">
            <a:avLst/>
          </a:prstGeom>
          <a:solidFill>
            <a:srgbClr val="E17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60374" y="4320386"/>
            <a:ext cx="85281" cy="85281"/>
          </a:xfrm>
          <a:prstGeom prst="ellipse">
            <a:avLst/>
          </a:prstGeom>
          <a:solidFill>
            <a:srgbClr val="E17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5710" y="5929925"/>
            <a:ext cx="11481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E17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ПРИНИМАЙ УЧАСТИЕ В КОНКУРСЕ МОЛОДЫХ СПЕЦИАЛИСТОВ В СОЦИАЛЬНО ЗНАЧИМЫХ И </a:t>
            </a:r>
          </a:p>
          <a:p>
            <a:pPr algn="ctr"/>
            <a:r>
              <a:rPr lang="ru-RU" b="1" dirty="0" smtClean="0">
                <a:solidFill>
                  <a:srgbClr val="E17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ПРИОРИТЕТНЫХ ОТРАСЛЯХ ЭКОНОМИКИ ПРИМОРСКОГО КРАЯ</a:t>
            </a:r>
            <a:endParaRPr lang="ru-RU" b="1" dirty="0">
              <a:solidFill>
                <a:srgbClr val="E171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3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809" y="168398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Специалисты могут быть задействованы в следующих отраслях: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42"/>
          <a:stretch/>
        </p:blipFill>
        <p:spPr>
          <a:xfrm>
            <a:off x="0" y="0"/>
            <a:ext cx="12193218" cy="14304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312" y="52442"/>
            <a:ext cx="10515600" cy="1325563"/>
          </a:xfrm>
        </p:spPr>
        <p:txBody>
          <a:bodyPr/>
          <a:lstStyle/>
          <a:p>
            <a:endParaRPr lang="ru-RU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40366" y="3014906"/>
            <a:ext cx="647809" cy="647809"/>
          </a:xfrm>
          <a:prstGeom prst="ellipse">
            <a:avLst/>
          </a:prstGeom>
          <a:solidFill>
            <a:srgbClr val="4D89E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317147" y="3014906"/>
            <a:ext cx="647809" cy="647809"/>
          </a:xfrm>
          <a:prstGeom prst="ellipse">
            <a:avLst/>
          </a:prstGeom>
          <a:solidFill>
            <a:srgbClr val="A2D3F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0166" y="2840618"/>
            <a:ext cx="647809" cy="647809"/>
          </a:xfrm>
          <a:prstGeom prst="ellipse">
            <a:avLst/>
          </a:prstGeom>
          <a:solidFill>
            <a:srgbClr val="4E9DE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927687" y="2939974"/>
            <a:ext cx="647809" cy="647809"/>
          </a:xfrm>
          <a:prstGeom prst="ellipse">
            <a:avLst/>
          </a:prstGeom>
          <a:solidFill>
            <a:srgbClr val="79BFE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11" y="3054176"/>
            <a:ext cx="428665" cy="23240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https://www.pngkit.com/png/full/688-6882309_oil-well-icon-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77" y="3028230"/>
            <a:ext cx="500887" cy="393554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" descr="https://svgsilh.com/svg/1752079.svg"/>
          <p:cNvSpPr>
            <a:spLocks noChangeAspect="1" noChangeArrowheads="1"/>
          </p:cNvSpPr>
          <p:nvPr/>
        </p:nvSpPr>
        <p:spPr bwMode="auto">
          <a:xfrm>
            <a:off x="258949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cdn.onlinewebfonts.com/svg/img_34266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100" y="3161616"/>
            <a:ext cx="376423" cy="37603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pbzoomagazin.ru/image/catalog/uploads/2018/07/dressed-fish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568" y="3081753"/>
            <a:ext cx="555001" cy="55500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вал 14"/>
          <p:cNvSpPr/>
          <p:nvPr/>
        </p:nvSpPr>
        <p:spPr>
          <a:xfrm>
            <a:off x="5503573" y="4744758"/>
            <a:ext cx="647809" cy="647809"/>
          </a:xfrm>
          <a:prstGeom prst="ellipse">
            <a:avLst/>
          </a:prstGeom>
          <a:solidFill>
            <a:srgbClr val="829EEE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281760" y="4789525"/>
            <a:ext cx="647809" cy="647809"/>
          </a:xfrm>
          <a:prstGeom prst="ellipse">
            <a:avLst/>
          </a:prstGeom>
          <a:solidFill>
            <a:srgbClr val="4E9DE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78710" y="4704380"/>
            <a:ext cx="647809" cy="647809"/>
          </a:xfrm>
          <a:prstGeom prst="ellipse">
            <a:avLst/>
          </a:prstGeom>
          <a:solidFill>
            <a:srgbClr val="5979D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941608" y="4748082"/>
            <a:ext cx="647809" cy="647809"/>
          </a:xfrm>
          <a:prstGeom prst="ellipse">
            <a:avLst/>
          </a:prstGeom>
          <a:solidFill>
            <a:srgbClr val="9BCFF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6" name="Picture 12" descr="http://cdn.onlinewebfonts.com/svg/download_27121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84" y="4846531"/>
            <a:ext cx="320006" cy="35395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www.vippng.com/png/full/215-2158842_si-glyph-mountain-png-icon-free-download-triang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223" y="4833758"/>
            <a:ext cx="454577" cy="36885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www.clipartmax.com/png/full/239-2396296_german-shepherd-filled-icon-german-shepherd-icon-pn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125" y="4858861"/>
            <a:ext cx="378704" cy="38337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www.clipartmax.com/png/full/150-1503137_tourists-male-tourist-tourism-icon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254" y="4873838"/>
            <a:ext cx="398819" cy="44214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-438149" y="3513779"/>
            <a:ext cx="2984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транспортно-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логистического 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сектора</a:t>
            </a:r>
            <a:endParaRPr lang="ru-RU" sz="1400" dirty="0">
              <a:solidFill>
                <a:srgbClr val="4E9DE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40640" y="3609415"/>
            <a:ext cx="2984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нефтегазовой и нефтехимической промышленности</a:t>
            </a:r>
            <a:endParaRPr lang="ru-RU" sz="1400" dirty="0">
              <a:solidFill>
                <a:srgbClr val="4E9DE4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2805" y="3593448"/>
            <a:ext cx="29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ашиностроение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(судостроение)</a:t>
            </a:r>
            <a:endParaRPr lang="ru-RU" sz="1400" dirty="0">
              <a:solidFill>
                <a:srgbClr val="4E9DE4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69585" y="3621501"/>
            <a:ext cx="2984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рыбохозяйственного</a:t>
            </a:r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рыбоохранного 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комплекса</a:t>
            </a:r>
            <a:endParaRPr lang="ru-RU" sz="1400" dirty="0">
              <a:solidFill>
                <a:srgbClr val="4E9DE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438149" y="5352189"/>
            <a:ext cx="2984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лесопромышленного, </a:t>
            </a:r>
            <a:r>
              <a:rPr lang="ru-RU" sz="1400" dirty="0" err="1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лесоохранного</a:t>
            </a:r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комплекса</a:t>
            </a:r>
            <a:endParaRPr lang="ru-RU" sz="1400" dirty="0">
              <a:solidFill>
                <a:srgbClr val="4E9DE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40640" y="5354310"/>
            <a:ext cx="2984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горно-металлургического 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горно-химического 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сектора</a:t>
            </a:r>
            <a:endParaRPr lang="ru-RU" sz="1400" dirty="0">
              <a:solidFill>
                <a:srgbClr val="4E9DE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80421" y="5567348"/>
            <a:ext cx="2984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агропромышленного, сельскохозяйственного сектора, включая направление ветеринарии</a:t>
            </a:r>
            <a:endParaRPr lang="ru-RU" sz="1400" dirty="0">
              <a:solidFill>
                <a:srgbClr val="4E9DE4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13444" y="5573656"/>
            <a:ext cx="29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туристского 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сектора</a:t>
            </a:r>
            <a:endParaRPr lang="ru-RU" sz="1400" dirty="0">
              <a:solidFill>
                <a:srgbClr val="4E9DE4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0704749" y="3054176"/>
            <a:ext cx="647809" cy="647809"/>
          </a:xfrm>
          <a:prstGeom prst="ellipse">
            <a:avLst/>
          </a:prstGeom>
          <a:solidFill>
            <a:srgbClr val="5979D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0694573" y="4795945"/>
            <a:ext cx="647809" cy="647809"/>
          </a:xfrm>
          <a:prstGeom prst="ellipse">
            <a:avLst/>
          </a:prstGeom>
          <a:solidFill>
            <a:srgbClr val="79BFE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10" name="Picture 2" descr="http://www.crimea-eltech.ru/05-Images/%D0%BE%D1%81%D0%B2%D0%B5%D1%89%D0%B5%D0%BD%D0%B8%D0%B5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7888" y="3137845"/>
            <a:ext cx="664223" cy="4428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9591908" y="3701985"/>
            <a:ext cx="2984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жилищно-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коммунального, 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энергетического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сектора</a:t>
            </a:r>
            <a:endParaRPr lang="ru-RU" sz="1400" dirty="0">
              <a:solidFill>
                <a:srgbClr val="4E9DE4"/>
              </a:solidFill>
            </a:endParaRPr>
          </a:p>
        </p:txBody>
      </p:sp>
      <p:pic>
        <p:nvPicPr>
          <p:cNvPr id="1028" name="Picture 4" descr="http://cdn.onlinewebfonts.com/svg/download_489885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39" y="4937373"/>
            <a:ext cx="444676" cy="35211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9591908" y="5567867"/>
            <a:ext cx="2984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строительного сектора,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 дорожное</a:t>
            </a:r>
          </a:p>
          <a:p>
            <a:pPr algn="ctr"/>
            <a:r>
              <a:rPr lang="ru-RU" sz="1400" dirty="0" smtClean="0">
                <a:solidFill>
                  <a:srgbClr val="4E9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</a:t>
            </a:r>
            <a:endParaRPr lang="ru-RU" sz="1400" dirty="0">
              <a:solidFill>
                <a:srgbClr val="4E9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42"/>
          <a:stretch/>
        </p:blipFill>
        <p:spPr>
          <a:xfrm>
            <a:off x="0" y="0"/>
            <a:ext cx="12193218" cy="143044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49311" y="-250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Меры поддержки молодых специалистов</a:t>
            </a:r>
            <a:endParaRPr lang="ru-RU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870" y="3112207"/>
            <a:ext cx="4283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Ежемесячные денежные выплаты дополнительно к заработной плате в размере 12 000 рублей или 22 000 рублей (если для трудоустройства специалисту потребуется переехать в другой район Приморья)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41047" y="3218689"/>
            <a:ext cx="3623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Наставник от предприятия; план индивидуального развития; сопровождение Правительства Приморского края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348" y="1338748"/>
            <a:ext cx="2066333" cy="2066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541" y="1300477"/>
            <a:ext cx="2142877" cy="21428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247991" y="6186759"/>
            <a:ext cx="769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DB5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ПЕРСПЕКТИВЫ ПРОФЕССИОНАЛЬНОГО И КАРЬЕРНОГО РОСТА </a:t>
            </a:r>
            <a:endParaRPr lang="ru-RU" b="1" dirty="0">
              <a:solidFill>
                <a:srgbClr val="DB51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42"/>
          <a:stretch/>
        </p:blipFill>
        <p:spPr>
          <a:xfrm>
            <a:off x="0" y="0"/>
            <a:ext cx="12193218" cy="143044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49312" y="524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нужно?</a:t>
            </a:r>
            <a:endParaRPr lang="ru-RU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6" t="26389" r="29809" b="32083"/>
          <a:stretch/>
        </p:blipFill>
        <p:spPr>
          <a:xfrm>
            <a:off x="1179988" y="1657174"/>
            <a:ext cx="1405664" cy="181945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2" t="29757" r="25756" b="32327"/>
          <a:stretch/>
        </p:blipFill>
        <p:spPr>
          <a:xfrm>
            <a:off x="4683638" y="1697910"/>
            <a:ext cx="1966953" cy="184528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39" t="36181" r="28167" b="26735"/>
          <a:stretch/>
        </p:blipFill>
        <p:spPr>
          <a:xfrm>
            <a:off x="4955940" y="4148677"/>
            <a:ext cx="1659004" cy="171687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6" t="33160" r="30138" b="28506"/>
          <a:stretch/>
        </p:blipFill>
        <p:spPr>
          <a:xfrm>
            <a:off x="1064689" y="4155328"/>
            <a:ext cx="1747861" cy="176706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1" t="29410" r="24780" b="21562"/>
          <a:stretch/>
        </p:blipFill>
        <p:spPr>
          <a:xfrm>
            <a:off x="8684142" y="1551073"/>
            <a:ext cx="2272686" cy="230533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4" t="31667" r="22051" b="28472"/>
          <a:stretch/>
        </p:blipFill>
        <p:spPr>
          <a:xfrm>
            <a:off x="8964019" y="4605492"/>
            <a:ext cx="1712932" cy="124458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82241" y="3487080"/>
            <a:ext cx="1830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Копия диплома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70480" y="3502346"/>
            <a:ext cx="2572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Заявление об участии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конкурсе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17152" y="3508997"/>
            <a:ext cx="2840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с места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прохождения практики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9270" y="5815130"/>
            <a:ext cx="273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Согласие на обработку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персональных данных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03010" y="5815130"/>
            <a:ext cx="2890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 об участии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общественной жизни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93847" y="3323229"/>
            <a:ext cx="12007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>
                <a:solidFill>
                  <a:srgbClr val="E171A9"/>
                </a:solidFill>
              </a:rPr>
              <a:t>+</a:t>
            </a:r>
            <a:endParaRPr lang="ru-RU" sz="13800" b="1" dirty="0">
              <a:solidFill>
                <a:srgbClr val="E171A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93543" y="5814336"/>
            <a:ext cx="3700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Видеовизитка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или эссе на тему: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«как я представляю свою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будущую работу»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34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015" y="3234012"/>
            <a:ext cx="554157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случае успешного прохождения двух этапов конкурса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42"/>
          <a:stretch/>
        </p:blipFill>
        <p:spPr>
          <a:xfrm>
            <a:off x="0" y="0"/>
            <a:ext cx="12193218" cy="1430448"/>
          </a:xfrm>
          <a:prstGeom prst="rect">
            <a:avLst/>
          </a:prstGeom>
        </p:spPr>
      </p:pic>
      <p:pic>
        <p:nvPicPr>
          <p:cNvPr id="5" name="Объект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1" t="30350" r="29056" b="24657"/>
          <a:stretch/>
        </p:blipFill>
        <p:spPr>
          <a:xfrm>
            <a:off x="7302677" y="2365901"/>
            <a:ext cx="3274101" cy="3469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7294" y="299331"/>
            <a:ext cx="7784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EF8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Индивидуальное собеседование</a:t>
            </a:r>
            <a:endParaRPr lang="ru-RU" sz="3600" b="1" dirty="0">
              <a:solidFill>
                <a:srgbClr val="FEF8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67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214</Words>
  <Application>Microsoft Office PowerPoint</Application>
  <PresentationFormat>Широкоэкранный</PresentationFormat>
  <Paragraphs>55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Конкурс для молодых специалистов в социально-значимых и приоритетных отраслях экономики Приморского края </vt:lpstr>
      <vt:lpstr>Если ты…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отдел поддержки нко</dc:creator>
  <cp:lastModifiedBy>Баева Лариса Владимировна</cp:lastModifiedBy>
  <cp:revision>22</cp:revision>
  <dcterms:created xsi:type="dcterms:W3CDTF">2021-05-25T01:19:57Z</dcterms:created>
  <dcterms:modified xsi:type="dcterms:W3CDTF">2021-06-15T04:51:19Z</dcterms:modified>
</cp:coreProperties>
</file>